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3"/>
    <p:sldId id="304" r:id="rId4"/>
    <p:sldId id="280" r:id="rId5"/>
    <p:sldId id="281" r:id="rId6"/>
    <p:sldId id="282" r:id="rId7"/>
    <p:sldId id="400" r:id="rId8"/>
    <p:sldId id="403" r:id="rId9"/>
    <p:sldId id="410" r:id="rId10"/>
    <p:sldId id="368" r:id="rId11"/>
    <p:sldId id="369" r:id="rId12"/>
    <p:sldId id="399" r:id="rId13"/>
    <p:sldId id="259" r:id="rId14"/>
    <p:sldId id="401" r:id="rId15"/>
    <p:sldId id="402" r:id="rId16"/>
    <p:sldId id="283" r:id="rId17"/>
    <p:sldId id="260" r:id="rId18"/>
    <p:sldId id="404" r:id="rId19"/>
    <p:sldId id="405" r:id="rId20"/>
    <p:sldId id="406" r:id="rId21"/>
    <p:sldId id="407" r:id="rId22"/>
    <p:sldId id="408" r:id="rId23"/>
    <p:sldId id="409" r:id="rId24"/>
    <p:sldId id="365" r:id="rId25"/>
    <p:sldId id="367" r:id="rId26"/>
    <p:sldId id="264" r:id="rId27"/>
    <p:sldId id="315" r:id="rId28"/>
    <p:sldId id="316" r:id="rId29"/>
    <p:sldId id="317" r:id="rId30"/>
    <p:sldId id="326" r:id="rId31"/>
    <p:sldId id="327" r:id="rId32"/>
    <p:sldId id="319" r:id="rId34"/>
    <p:sldId id="300" r:id="rId35"/>
    <p:sldId id="371" r:id="rId36"/>
    <p:sldId id="261" r:id="rId37"/>
    <p:sldId id="290" r:id="rId38"/>
    <p:sldId id="328" r:id="rId39"/>
    <p:sldId id="329" r:id="rId40"/>
    <p:sldId id="330" r:id="rId41"/>
    <p:sldId id="331" r:id="rId42"/>
    <p:sldId id="333" r:id="rId43"/>
    <p:sldId id="275" r:id="rId44"/>
    <p:sldId id="279" r:id="rId45"/>
  </p:sldIdLst>
  <p:sldSz cx="12192000" cy="685800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5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9900"/>
    <a:srgbClr val="CC00FF"/>
    <a:srgbClr val="FFFFCC"/>
    <a:srgbClr val="FFFF99"/>
    <a:srgbClr val="CC0099"/>
    <a:srgbClr val="0066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5" autoAdjust="0"/>
    <p:restoredTop sz="94660"/>
  </p:normalViewPr>
  <p:slideViewPr>
    <p:cSldViewPr showGuides="1">
      <p:cViewPr varScale="1">
        <p:scale>
          <a:sx n="88" d="100"/>
          <a:sy n="88" d="100"/>
        </p:scale>
        <p:origin x="600" y="90"/>
      </p:cViewPr>
      <p:guideLst>
        <p:guide orient="horz" pos="2085"/>
        <p:guide pos="38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DF637-E86B-4FD3-A8C9-302E780A5E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254A2-0C23-43A4-811C-63880CEBAE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B6A9F-A362-467F-877F-622E558702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8DBFA-7C96-4F09-926D-6BC669014B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69ED5-D3A4-4C0F-ABB3-2733E12C5E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0671E-8324-4806-9FE8-0F3D9A620C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493DF5-CFA0-419C-85EE-69CD4BD73D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F0B2E-B2EE-4CFC-865C-D67BE33711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5ED67-19BE-4C6F-95A8-114613BCDC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ABBB9-FAB0-4596-A218-C67212DB5C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7DD9A-3153-4F79-AF7E-7094713CA7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4B39A171-1A17-41F0-9FD4-1AD8DFC7F71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5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25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WordArt 3"/>
          <p:cNvSpPr>
            <a:spLocks noChangeArrowheads="1" noChangeShapeType="1" noTextEdit="1"/>
          </p:cNvSpPr>
          <p:nvPr/>
        </p:nvSpPr>
        <p:spPr bwMode="auto">
          <a:xfrm>
            <a:off x="8472264" y="2276872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3</a:t>
            </a:r>
            <a:endParaRPr lang="zh-CN" altLang="en-US" sz="3600" b="1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4005064"/>
            <a:ext cx="7216041" cy="26642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143885" y="1557020"/>
            <a:ext cx="6602730" cy="2399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5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Writing</a:t>
            </a:r>
            <a:endParaRPr lang="en-US" altLang="zh-CN" sz="15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2352040" y="44450"/>
            <a:ext cx="792353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Wang </a:t>
            </a:r>
            <a:r>
              <a:rPr kumimoji="1" lang="en-US" altLang="zh-CN" sz="3600" b="1" dirty="0" err="1" smtClean="0">
                <a:solidFill>
                  <a:srgbClr val="FF0000"/>
                </a:solidFill>
                <a:sym typeface="+mn-ea"/>
              </a:rPr>
              <a:t>Lingling’s</a:t>
            </a:r>
            <a:r>
              <a:rPr kumimoji="1" lang="en-US" altLang="zh-CN" sz="3600" b="1" dirty="0" smtClean="0">
                <a:solidFill>
                  <a:srgbClr val="FF0000"/>
                </a:solidFill>
                <a:sym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best friend is Liu </a:t>
            </a:r>
            <a:r>
              <a:rPr kumimoji="1" lang="en-US" altLang="zh-CN" sz="3600" b="1" dirty="0" err="1">
                <a:solidFill>
                  <a:srgbClr val="FF0000"/>
                </a:solidFill>
                <a:sym typeface="+mn-ea"/>
              </a:rPr>
              <a:t>Lili.</a:t>
            </a:r>
            <a:endParaRPr kumimoji="1" lang="en-US" altLang="zh-CN" sz="3600" b="1" dirty="0" err="1" smtClean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72265" y="1844442"/>
          <a:ext cx="619268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335"/>
                <a:gridCol w="3131353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en-US" altLang="zh-CN" sz="28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Lingling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 Lili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tall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tall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2long straight</a:t>
                      </a:r>
                      <a:r>
                        <a:rPr lang="en-US" altLang="zh-CN" sz="2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en-US" altLang="zh-CN" sz="2800" b="1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short straight</a:t>
                      </a:r>
                      <a:r>
                        <a:rPr lang="en-US" altLang="zh-CN" sz="2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en-US" altLang="zh-CN" sz="2800" b="1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likes reading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likes sports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popular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popular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outgoing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outgoing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serious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funny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hard-working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smart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05" y="476885"/>
            <a:ext cx="924560" cy="92456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3352165" y="2420620"/>
            <a:ext cx="647700" cy="10083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3280410" y="3933190"/>
            <a:ext cx="655320" cy="197040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72665" y="260223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外貌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51075" y="4547235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性格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6320" y="331089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爱好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  <p:bldP spid="7" grpId="0" bldLvl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014090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0"/>
            <a:ext cx="1057592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484" y="260625"/>
            <a:ext cx="122809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周报</a:t>
            </a:r>
            <a:r>
              <a:rPr lang="en-US" altLang="zh-CN" sz="36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zh-CN" altLang="en-US" sz="3600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530725" y="1340485"/>
            <a:ext cx="386969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472909" y="404770"/>
            <a:ext cx="230632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heavy/thin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5" y="3764280"/>
            <a:ext cx="504190" cy="24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503930" y="5805170"/>
            <a:ext cx="259207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014090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865" y="809625"/>
            <a:ext cx="8065770" cy="6048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380" y="260350"/>
            <a:ext cx="492760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介绍一个朋友。</a:t>
            </a:r>
            <a:r>
              <a:rPr lang="en-US" altLang="zh-CN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(4</a:t>
            </a:r>
            <a:r>
              <a:rPr lang="zh-CN" altLang="en-US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段式</a:t>
            </a:r>
            <a:r>
              <a:rPr lang="en-US" altLang="zh-CN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0" y="44450"/>
            <a:ext cx="3319145" cy="8921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423795" y="2637155"/>
            <a:ext cx="309626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719830" y="5949315"/>
            <a:ext cx="626491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767408" y="1991570"/>
            <a:ext cx="11017224" cy="3930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>
                <a:solidFill>
                  <a:srgbClr val="0000FF"/>
                </a:solidFill>
              </a:rPr>
              <a:t>Wang </a:t>
            </a:r>
            <a:r>
              <a:rPr kumimoji="1" lang="en-US" altLang="zh-CN" b="1" dirty="0" err="1">
                <a:solidFill>
                  <a:srgbClr val="0000FF"/>
                </a:solidFill>
              </a:rPr>
              <a:t>Lingling’s</a:t>
            </a:r>
            <a:r>
              <a:rPr kumimoji="1" lang="en-US" altLang="zh-CN" b="1" dirty="0">
                <a:solidFill>
                  <a:srgbClr val="0000FF"/>
                </a:solidFill>
              </a:rPr>
              <a:t> best friend is Liu </a:t>
            </a:r>
            <a:r>
              <a:rPr kumimoji="1" lang="en-US" altLang="zh-CN" b="1" dirty="0" err="1">
                <a:solidFill>
                  <a:srgbClr val="0000FF"/>
                </a:solidFill>
              </a:rPr>
              <a:t>Lili</a:t>
            </a:r>
            <a:r>
              <a:rPr kumimoji="1" lang="en-US" altLang="zh-CN" b="1" dirty="0">
                <a:solidFill>
                  <a:srgbClr val="0000FF"/>
                </a:solidFill>
              </a:rPr>
              <a:t>. </a:t>
            </a:r>
            <a:r>
              <a:rPr kumimoji="1" lang="en-US" altLang="zh-CN" b="1" dirty="0"/>
              <a:t>They are </a:t>
            </a:r>
            <a:r>
              <a:rPr kumimoji="1" lang="en-US" altLang="zh-CN" b="1" dirty="0">
                <a:solidFill>
                  <a:srgbClr val="00B050"/>
                </a:solidFill>
              </a:rPr>
              <a:t>both</a:t>
            </a:r>
            <a:r>
              <a:rPr kumimoji="1" lang="en-US" altLang="zh-CN" b="1" dirty="0"/>
              <a:t> tall. </a:t>
            </a:r>
            <a:endParaRPr kumimoji="1" lang="en-US" altLang="zh-CN" b="1" dirty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Lingling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has long straight hair, </a:t>
            </a:r>
            <a:r>
              <a:rPr kumimoji="1" lang="en-US" altLang="zh-CN" b="1" dirty="0" smtClean="0">
                <a:solidFill>
                  <a:srgbClr val="00B050"/>
                </a:solidFill>
                <a:sym typeface="+mn-ea"/>
              </a:rPr>
              <a:t>but</a:t>
            </a:r>
            <a:r>
              <a:rPr kumimoji="1" lang="en-US" altLang="zh-CN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Lili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has short straight hair.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Lingling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likes reading,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but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Lili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likes sports. They are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both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popular and outgoing. </a:t>
            </a:r>
            <a:r>
              <a:rPr lang="en-US" altLang="zh-CN" b="1" dirty="0">
                <a:solidFill>
                  <a:schemeClr val="tx1"/>
                </a:solidFill>
              </a:rPr>
              <a:t>However, </a:t>
            </a:r>
            <a:r>
              <a:rPr lang="en-US" altLang="zh-CN" b="1" dirty="0" err="1">
                <a:solidFill>
                  <a:schemeClr val="tx1"/>
                </a:solidFill>
              </a:rPr>
              <a:t>Lingling</a:t>
            </a:r>
            <a:r>
              <a:rPr lang="en-US" altLang="zh-CN" b="1" dirty="0">
                <a:solidFill>
                  <a:schemeClr val="tx1"/>
                </a:solidFill>
              </a:rPr>
              <a:t> is more serious and hard-working </a:t>
            </a:r>
            <a:r>
              <a:rPr lang="en-US" altLang="zh-CN" b="1" dirty="0">
                <a:solidFill>
                  <a:srgbClr val="00B050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Lili</a:t>
            </a:r>
            <a:r>
              <a:rPr lang="en-US" altLang="zh-CN" b="1" dirty="0">
                <a:solidFill>
                  <a:schemeClr val="tx1"/>
                </a:solidFill>
              </a:rPr>
              <a:t>. </a:t>
            </a:r>
            <a:r>
              <a:rPr lang="en-US" altLang="zh-CN" b="1" dirty="0" err="1">
                <a:solidFill>
                  <a:schemeClr val="tx1"/>
                </a:solidFill>
              </a:rPr>
              <a:t>Lili</a:t>
            </a:r>
            <a:r>
              <a:rPr lang="en-US" altLang="zh-CN" b="1" dirty="0">
                <a:solidFill>
                  <a:schemeClr val="tx1"/>
                </a:solidFill>
              </a:rPr>
              <a:t> is funnier and smarter </a:t>
            </a:r>
            <a:r>
              <a:rPr lang="en-US" altLang="zh-CN" b="1" dirty="0">
                <a:solidFill>
                  <a:srgbClr val="00B050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Lingling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116840"/>
            <a:ext cx="4083050" cy="1097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195705"/>
            <a:ext cx="924560" cy="924560"/>
          </a:xfrm>
          <a:prstGeom prst="rect">
            <a:avLst/>
          </a:prstGeom>
        </p:spPr>
      </p:pic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1272540" y="1267460"/>
            <a:ext cx="9887585" cy="73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zh-CN" sz="3600" b="1" dirty="0" err="1" smtClean="0">
                <a:solidFill>
                  <a:srgbClr val="FF0000"/>
                </a:solidFill>
              </a:rPr>
              <a:t>对比两个朋友</a:t>
            </a:r>
            <a:r>
              <a:rPr kumimoji="1" lang="en-US" altLang="zh-CN" sz="3600" b="1" dirty="0" err="1" smtClean="0">
                <a:solidFill>
                  <a:srgbClr val="FF0000"/>
                </a:solidFill>
              </a:rPr>
              <a:t>.</a:t>
            </a:r>
            <a:r>
              <a:rPr kumimoji="1" lang="en-US" altLang="zh-CN" sz="3600" b="1" dirty="0" err="1" smtClean="0">
                <a:solidFill>
                  <a:schemeClr val="tx1"/>
                </a:solidFill>
              </a:rPr>
              <a:t> 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(</a:t>
            </a:r>
            <a:r>
              <a:rPr kumimoji="1" lang="zh-CN" altLang="en-US" sz="3600" b="1" u="sng" dirty="0" err="1" smtClean="0">
                <a:solidFill>
                  <a:schemeClr val="tx1"/>
                </a:solidFill>
              </a:rPr>
              <a:t>引入话题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——</a:t>
            </a:r>
            <a:r>
              <a:rPr kumimoji="1" lang="zh-CN" altLang="en-US" sz="3600" b="1" u="sng" dirty="0" err="1" smtClean="0">
                <a:solidFill>
                  <a:schemeClr val="tx1"/>
                </a:solidFill>
              </a:rPr>
              <a:t>基本情况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)</a:t>
            </a:r>
            <a:r>
              <a:rPr kumimoji="1" lang="en-US" altLang="zh-CN" sz="3600" b="1" dirty="0" err="1" smtClean="0">
                <a:solidFill>
                  <a:srgbClr val="FF0000"/>
                </a:solidFill>
              </a:rPr>
              <a:t> </a:t>
            </a:r>
            <a:endParaRPr kumimoji="1" lang="en-US" altLang="zh-CN" sz="3600" b="1" dirty="0" err="1" smtClean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31013093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0" y="1700530"/>
            <a:ext cx="6793230" cy="4997450"/>
          </a:xfrm>
          <a:prstGeom prst="rect">
            <a:avLst/>
          </a:prstGeom>
        </p:spPr>
      </p:pic>
      <p:sp>
        <p:nvSpPr>
          <p:cNvPr id="10266" name="Rectangle 12"/>
          <p:cNvSpPr>
            <a:spLocks noChangeArrowheads="1"/>
          </p:cNvSpPr>
          <p:nvPr/>
        </p:nvSpPr>
        <p:spPr bwMode="auto">
          <a:xfrm>
            <a:off x="768985" y="586105"/>
            <a:ext cx="1124839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Introduce your two friends.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One friend should be similar to you; the other friend should be different.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8" y="691684"/>
            <a:ext cx="681558" cy="681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16840"/>
            <a:ext cx="3235960" cy="869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1487726" y="260395"/>
            <a:ext cx="10585548" cy="65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Read the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job ad(advertisement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广告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" y="116885"/>
            <a:ext cx="902806" cy="9028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6" y="1269261"/>
            <a:ext cx="6705150" cy="45351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575685" y="2061210"/>
            <a:ext cx="1080135" cy="5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295775" y="285369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767715" y="3141345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983615" y="4509770"/>
            <a:ext cx="1656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3179445" y="5517515"/>
            <a:ext cx="162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896225" y="1988820"/>
            <a:ext cx="3531870" cy="28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要素：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招牌职位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具体招聘信息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应聘条件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联系方式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91" name="Group 31"/>
          <p:cNvGraphicFramePr>
            <a:graphicFrameLocks noGrp="1"/>
          </p:cNvGraphicFramePr>
          <p:nvPr/>
        </p:nvGraphicFramePr>
        <p:xfrm>
          <a:off x="1703512" y="3861048"/>
          <a:ext cx="8353126" cy="2020074"/>
        </p:xfrm>
        <a:graphic>
          <a:graphicData uri="http://schemas.openxmlformats.org/drawingml/2006/table">
            <a:tbl>
              <a:tblPr/>
              <a:tblGrid>
                <a:gridCol w="4176464"/>
                <a:gridCol w="4176662"/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are like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can do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09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67000" y="4568279"/>
            <a:ext cx="35639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hard-working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375" name="Rectangle 12"/>
          <p:cNvSpPr>
            <a:spLocks noChangeArrowheads="1"/>
          </p:cNvSpPr>
          <p:nvPr/>
        </p:nvSpPr>
        <p:spPr bwMode="auto">
          <a:xfrm>
            <a:off x="464697" y="1107390"/>
            <a:ext cx="10364528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Put the words in the correct columns in the chart.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083024" y="2303372"/>
            <a:ext cx="6984776" cy="1170111"/>
          </a:xfrm>
          <a:prstGeom prst="rect">
            <a:avLst/>
          </a:prstGeom>
          <a:solidFill>
            <a:srgbClr val="FFFFCC"/>
          </a:solidFill>
          <a:ln w="22225">
            <a:solidFill>
              <a:srgbClr val="00B0F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hard-working,     run fast,           quiet,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serious,                 jump high,       smart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847528" y="5158795"/>
            <a:ext cx="24844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35423" y="5127018"/>
            <a:ext cx="125799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31818" y="4551008"/>
            <a:ext cx="2305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run fast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131818" y="5169462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jump high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44786" y="5127017"/>
            <a:ext cx="1551369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serious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5389" name="Picture 29" descr="QQ图片201907101144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4880" r="9749" b="15645"/>
          <a:stretch>
            <a:fillRect/>
          </a:stretch>
        </p:blipFill>
        <p:spPr bwMode="auto">
          <a:xfrm>
            <a:off x="3755826" y="404664"/>
            <a:ext cx="4319588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67209" y="2173721"/>
            <a:ext cx="1114541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1. My brother is _____________ (funny) than me. He makes people laugh a lot.</a:t>
            </a:r>
            <a:endParaRPr kumimoji="1"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2. I’m outgoing, but my best friend is a lot _____________ (outgoing) than me. </a:t>
            </a:r>
            <a:endParaRPr kumimoji="1"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3. My brother is as _____________ (serious) as my sister. They both like to study.</a:t>
            </a:r>
            <a:endParaRPr kumimoji="1"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079875" y="2184759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funnier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040217" y="3309416"/>
            <a:ext cx="28083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outgoing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83832" y="4581128"/>
            <a:ext cx="2089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serious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15380" y="934001"/>
            <a:ext cx="11161240" cy="120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42925" indent="-5429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Fill in the blanks using the correct forms of the words in brackets.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492490" y="2852936"/>
            <a:ext cx="9073008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71780" indent="-271780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describe and compare two of your friends.</a:t>
            </a:r>
            <a:endParaRPr lang="en-US" altLang="zh-CN" b="1" dirty="0"/>
          </a:p>
          <a:p>
            <a:pPr marL="271780" indent="-271780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write a passage describing people.</a:t>
            </a:r>
            <a:endParaRPr lang="en-US" altLang="zh-CN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916832"/>
            <a:ext cx="6058676" cy="10322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55440" y="2060848"/>
            <a:ext cx="10153128" cy="2445495"/>
          </a:xfrm>
        </p:spPr>
        <p:txBody>
          <a:bodyPr/>
          <a:lstStyle/>
          <a:p>
            <a:pPr marL="443230" indent="-44323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4. My cousin can run ___________ (fast) than me. She is taller than me, too.</a:t>
            </a:r>
            <a:endParaRPr kumimoji="1" lang="en-US" altLang="zh-CN" b="1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5. Jim is _____________ (friendly) than Tom, so Tom has more friends than Jim.</a:t>
            </a:r>
            <a:endParaRPr kumimoji="1" lang="zh-CN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47928" y="2121368"/>
            <a:ext cx="215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faster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783657" y="3282207"/>
            <a:ext cx="28082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less friendly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63552" y="2868436"/>
            <a:ext cx="82438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and I are 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both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outgoing.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100063" y="3517723"/>
            <a:ext cx="82438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and I can run very fast. 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063551" y="4165423"/>
            <a:ext cx="7993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can sing better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 than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me.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063551" y="4813123"/>
            <a:ext cx="813613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is less hard-working 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than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me.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479462" y="1065229"/>
            <a:ext cx="11161240" cy="180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42925" indent="-5429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3. Think of your best friend. Write down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two ways in which you are similar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and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two ways in which you are different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Use comparatives.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2310130925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-27305"/>
            <a:ext cx="11176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47625" y="1052830"/>
            <a:ext cx="17233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周报</a:t>
            </a:r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	P4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887210" y="692785"/>
            <a:ext cx="5398770" cy="1210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时态：一般现在时。 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人称：描述他人时，用第三人称</a:t>
            </a:r>
            <a:endParaRPr lang="zh-CN" altLang="en-US" sz="28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60010" y="-167005"/>
            <a:ext cx="1861185" cy="12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交友观</a:t>
            </a:r>
            <a:endParaRPr lang="zh-CN" altLang="en-US" sz="4000" b="1" dirty="0" smtClean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微信图片_20231013093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15" y="850900"/>
            <a:ext cx="60331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089943" y="1208159"/>
            <a:ext cx="10462070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Write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 passage describing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your friends.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9943" y="1985901"/>
            <a:ext cx="103691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审清题目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/>
              <a:t>内容：介绍你的两位朋友</a:t>
            </a:r>
            <a:r>
              <a:rPr lang="en-US" altLang="zh-CN" b="1" dirty="0"/>
              <a:t>(</a:t>
            </a:r>
            <a:r>
              <a:rPr lang="zh-CN" altLang="en-US" b="1" dirty="0"/>
              <a:t>一位与你相似，一位与你不同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文体：描写性质的文体。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时态：描述人物现在的情况，用一般现在时。 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人称：描述他人时，用第三人称。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7" y="1304343"/>
            <a:ext cx="681558" cy="6815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112474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头脑风暴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35702"/>
            <a:ext cx="3216962" cy="294763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99456" y="2276872"/>
            <a:ext cx="6515562" cy="2861744"/>
            <a:chOff x="1199456" y="2276872"/>
            <a:chExt cx="6515562" cy="286174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456" y="2276872"/>
              <a:ext cx="6515562" cy="2861744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3791744" y="2276872"/>
              <a:ext cx="9361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5360" y="332656"/>
            <a:ext cx="115212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提供素材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◆</a:t>
            </a:r>
            <a:r>
              <a:rPr lang="zh-CN" altLang="en-US" b="1" dirty="0">
                <a:solidFill>
                  <a:srgbClr val="0000FF"/>
                </a:solidFill>
              </a:rPr>
              <a:t>语块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1. </a:t>
            </a:r>
            <a:r>
              <a:rPr lang="zh-CN" altLang="en-US" b="1" dirty="0"/>
              <a:t>外貌：</a:t>
            </a:r>
            <a:r>
              <a:rPr lang="en-US" altLang="zh-CN" b="1" dirty="0"/>
              <a:t>tall, thin, heavy, strong, of medium height, short straight hair, long curly hair, big eyes, wear glasses</a:t>
            </a:r>
            <a:endParaRPr lang="en-US" altLang="zh-CN" b="1" dirty="0"/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性格：</a:t>
            </a:r>
            <a:r>
              <a:rPr lang="en-US" altLang="zh-CN" b="1" dirty="0"/>
              <a:t>outgoing, shy, quiet, funny, serious, smart, clever, friendly, kind (</a:t>
            </a:r>
            <a:r>
              <a:rPr lang="zh-CN" altLang="en-US" b="1" dirty="0"/>
              <a:t>友好的</a:t>
            </a:r>
            <a:r>
              <a:rPr lang="en-US" altLang="zh-CN" b="1" dirty="0"/>
              <a:t>), honest (</a:t>
            </a:r>
            <a:r>
              <a:rPr lang="zh-CN" altLang="en-US" b="1" dirty="0"/>
              <a:t>诚实的</a:t>
            </a:r>
            <a:r>
              <a:rPr lang="en-US" altLang="zh-CN" b="1" dirty="0"/>
              <a:t>), brave (</a:t>
            </a:r>
            <a:r>
              <a:rPr lang="zh-CN" altLang="en-US" b="1" dirty="0"/>
              <a:t>勇敢的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爱好：</a:t>
            </a:r>
            <a:r>
              <a:rPr lang="en-US" altLang="zh-CN" b="1" dirty="0"/>
              <a:t>playing basketball / football / tennis / volleyball ..., swimming, reading, writing, dancing, singing, playing chess, playing the piano / violin ..., be interested / talented in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学习态度：</a:t>
            </a:r>
            <a:r>
              <a:rPr lang="en-US" altLang="zh-CN" b="1" dirty="0"/>
              <a:t>hard-working, careful, careless (</a:t>
            </a:r>
            <a:r>
              <a:rPr lang="zh-CN" altLang="en-US" b="1" dirty="0"/>
              <a:t>粗心的</a:t>
            </a:r>
            <a:r>
              <a:rPr lang="en-US" altLang="zh-CN" b="1" dirty="0"/>
              <a:t>)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9496" y="1268760"/>
            <a:ext cx="936104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◆</a:t>
            </a:r>
            <a:r>
              <a:rPr lang="zh-CN" altLang="en-US" b="1" dirty="0">
                <a:solidFill>
                  <a:srgbClr val="0000FF"/>
                </a:solidFill>
              </a:rPr>
              <a:t>句型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1. We are similar to each other in many ways.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2. Both of us like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3. We are different from each other in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4. She / He is more / less ... than me.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5. She / He likes to do the same things as me.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6. She / He is / likes ..., but I am not / don’t like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7. I’m as ... as ...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488" y="1268760"/>
            <a:ext cx="9793088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◆谚语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Better without gold than without friends.</a:t>
            </a:r>
            <a:endParaRPr lang="en-US" altLang="zh-CN" b="1" dirty="0"/>
          </a:p>
          <a:p>
            <a:pPr indent="443230">
              <a:lnSpc>
                <a:spcPct val="130000"/>
              </a:lnSpc>
            </a:pPr>
            <a:r>
              <a:rPr lang="en-US" altLang="zh-CN" b="1" dirty="0"/>
              <a:t>(</a:t>
            </a:r>
            <a:r>
              <a:rPr lang="zh-CN" altLang="en-US" b="1" dirty="0"/>
              <a:t>宁可没有金钱，不可没有朋友。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A friend in need is a friend indeed. </a:t>
            </a:r>
            <a:endParaRPr lang="en-US" altLang="zh-CN" b="1" dirty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Good friends are like stars. You don’t always see them, but you know they’re always there.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95400" y="2372341"/>
            <a:ext cx="8856984" cy="405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b="1" dirty="0"/>
              <a:t>Jeff Green is </a:t>
            </a:r>
            <a:r>
              <a:rPr kumimoji="1" lang="en-US" altLang="zh-CN" b="1" dirty="0">
                <a:solidFill>
                  <a:srgbClr val="FF0000"/>
                </a:solidFill>
              </a:rPr>
              <a:t>quieter than</a:t>
            </a:r>
            <a:r>
              <a:rPr kumimoji="1" lang="en-US" altLang="zh-CN" b="1" dirty="0"/>
              <a:t> most kids. He likes reading and studies </a:t>
            </a:r>
            <a:r>
              <a:rPr kumimoji="1" lang="en-US" altLang="zh-CN" b="1" dirty="0">
                <a:solidFill>
                  <a:srgbClr val="FF0000"/>
                </a:solidFill>
              </a:rPr>
              <a:t>harder</a:t>
            </a:r>
            <a:r>
              <a:rPr kumimoji="1" lang="en-US" altLang="zh-CN" b="1" dirty="0"/>
              <a:t> in class. He’s shy so it’s not easy for him to make friends. He thinks friends are like books — you don’t need a lot of them as long as they’re good. His best friend Yuan Li is quiet, too. They enjoy studying together. </a:t>
            </a:r>
            <a:endParaRPr kumimoji="1" lang="en-US" altLang="zh-CN" b="1" dirty="0"/>
          </a:p>
        </p:txBody>
      </p:sp>
      <p:sp>
        <p:nvSpPr>
          <p:cNvPr id="4100" name="Rectangle 12"/>
          <p:cNvSpPr>
            <a:spLocks noChangeArrowheads="1"/>
          </p:cNvSpPr>
          <p:nvPr/>
        </p:nvSpPr>
        <p:spPr bwMode="auto">
          <a:xfrm>
            <a:off x="698104" y="1145967"/>
            <a:ext cx="10585176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photos. Talk about the three students’ view on friends.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4475"/>
            <a:ext cx="4781630" cy="1195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2438"/>
          <a:stretch>
            <a:fillRect/>
          </a:stretch>
        </p:blipFill>
        <p:spPr>
          <a:xfrm>
            <a:off x="9192344" y="2372341"/>
            <a:ext cx="2623232" cy="35188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66650" y="5884371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Jeff Green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426778"/>
            <a:ext cx="11152875" cy="6283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908590" cy="6202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9536" y="2276872"/>
            <a:ext cx="3743423" cy="28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小学</a:t>
            </a:r>
            <a:endParaRPr lang="zh-CN" altLang="en-US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善于应付</a:t>
            </a:r>
            <a:r>
              <a:rPr lang="en-US" altLang="zh-CN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有</a:t>
            </a: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办</a:t>
            </a: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法</a:t>
            </a:r>
            <a:endParaRPr lang="en-US" altLang="zh-CN" b="1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中学生</a:t>
            </a:r>
            <a:endParaRPr lang="en-US" altLang="zh-CN" b="1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有好的英语成绩</a:t>
            </a:r>
            <a:endParaRPr lang="zh-CN" altLang="en-US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754795"/>
            <a:ext cx="4571622" cy="14019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0016" y="2253601"/>
            <a:ext cx="5077450" cy="2903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primary school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good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with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middle school student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have good grades in English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23392" y="1484784"/>
            <a:ext cx="1058517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1. What job is the ad for?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2. What </a:t>
            </a:r>
            <a:r>
              <a:rPr lang="en-US" altLang="zh-CN" b="1" dirty="0"/>
              <a:t>does the English Study Center need the weekend helper for?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3. What </a:t>
            </a:r>
            <a:r>
              <a:rPr lang="en-US" altLang="zh-CN" b="1" dirty="0"/>
              <a:t>kind of person is good for this job?</a:t>
            </a:r>
            <a:endParaRPr lang="en-US" altLang="zh-CN" b="1" dirty="0"/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645905" y="752276"/>
            <a:ext cx="9626559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job ad and answer 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the questions.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055439" y="2060624"/>
            <a:ext cx="10153129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 weekend student helper for primary school students.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040778" y="3914009"/>
            <a:ext cx="66246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 primary school students.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1040778" y="4953800"/>
            <a:ext cx="10225707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Have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good grades in English; be good with children; be outgoing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  <p:bldP spid="522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20" name="Group 36"/>
          <p:cNvGraphicFramePr>
            <a:graphicFrameLocks noGrp="1"/>
          </p:cNvGraphicFramePr>
          <p:nvPr/>
        </p:nvGraphicFramePr>
        <p:xfrm>
          <a:off x="1828801" y="1987550"/>
          <a:ext cx="8424862" cy="3169642"/>
        </p:xfrm>
        <a:graphic>
          <a:graphicData uri="http://schemas.openxmlformats.org/drawingml/2006/table">
            <a:tbl>
              <a:tblPr/>
              <a:tblGrid>
                <a:gridCol w="4051175"/>
                <a:gridCol w="4373687"/>
              </a:tblGrid>
              <a:tr h="577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are like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can do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90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397" name="Text Box 5"/>
          <p:cNvSpPr txBox="1">
            <a:spLocks noChangeArrowheads="1"/>
          </p:cNvSpPr>
          <p:nvPr/>
        </p:nvSpPr>
        <p:spPr bwMode="auto">
          <a:xfrm>
            <a:off x="1055440" y="1124744"/>
            <a:ext cx="9937104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Can you add more words or phrases in the chart? 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08214" y="2778127"/>
            <a:ext cx="2435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funny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49191" y="2804661"/>
            <a:ext cx="187213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outgoing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106613" y="3498739"/>
            <a:ext cx="2638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friendly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881540" y="2669699"/>
            <a:ext cx="3671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study harder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879306" y="3246867"/>
            <a:ext cx="4248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play the guitar better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906965" y="3844719"/>
            <a:ext cx="4103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get up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earlier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37052" y="4442572"/>
            <a:ext cx="4248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sing more clearly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772906" y="3498739"/>
            <a:ext cx="189104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popular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20764" y="2414970"/>
            <a:ext cx="82788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have good </a:t>
            </a:r>
            <a:r>
              <a:rPr kumimoji="1" lang="en-US" altLang="zh-CN" b="1" dirty="0" smtClean="0"/>
              <a:t>grades </a:t>
            </a:r>
            <a:r>
              <a:rPr kumimoji="1" lang="en-US" altLang="zh-CN" b="1" dirty="0"/>
              <a:t>in English </a:t>
            </a:r>
            <a:r>
              <a:rPr kumimoji="1" lang="en-US" altLang="zh-CN" b="1" dirty="0">
                <a:latin typeface="宋体" panose="02010600030101010101" pitchFamily="2" charset="-122"/>
              </a:rPr>
              <a:t>→</a:t>
            </a:r>
            <a:r>
              <a:rPr kumimoji="1" lang="en-US" altLang="zh-CN" b="1" dirty="0"/>
              <a:t>   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be good with children </a:t>
            </a:r>
            <a:r>
              <a:rPr kumimoji="1" lang="en-US" altLang="zh-CN" b="1" dirty="0">
                <a:latin typeface="宋体" panose="02010600030101010101" pitchFamily="2" charset="-122"/>
              </a:rPr>
              <a:t>→ 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be outgoing </a:t>
            </a:r>
            <a:r>
              <a:rPr kumimoji="1" lang="en-US" altLang="zh-CN" b="1" dirty="0">
                <a:latin typeface="宋体" panose="02010600030101010101" pitchFamily="2" charset="-122"/>
              </a:rPr>
              <a:t>→ </a:t>
            </a:r>
            <a:endParaRPr kumimoji="1" lang="en-US" altLang="zh-CN" b="1" dirty="0">
              <a:latin typeface="宋体" panose="02010600030101010101" pitchFamily="2" charset="-122"/>
            </a:endParaRPr>
          </a:p>
        </p:txBody>
      </p:sp>
      <p:sp>
        <p:nvSpPr>
          <p:cNvPr id="13316" name="Rectangle 12"/>
          <p:cNvSpPr>
            <a:spLocks noChangeArrowheads="1"/>
          </p:cNvSpPr>
          <p:nvPr/>
        </p:nvSpPr>
        <p:spPr bwMode="auto">
          <a:xfrm>
            <a:off x="911424" y="1296461"/>
            <a:ext cx="10369151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下列招聘要求，应当需要什么样的性格或爱好的人呢？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40930" y="3001247"/>
            <a:ext cx="6840538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smart,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clever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, hard-working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17738" y="4113707"/>
            <a:ext cx="83883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friendly, kind, funny,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playing games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17738" y="5301208"/>
            <a:ext cx="7451725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like to talk, 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sports  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21640"/>
            <a:ext cx="3823826" cy="10275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719736" y="2060848"/>
            <a:ext cx="7848872" cy="363791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28650" indent="-628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A:</a:t>
            </a:r>
            <a:r>
              <a:rPr lang="en-US" altLang="zh-CN" b="1" dirty="0"/>
              <a:t> So who do you think should get the job, … or …?</a:t>
            </a:r>
            <a:endParaRPr lang="en-US" altLang="zh-CN" b="1" dirty="0"/>
          </a:p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9900"/>
                </a:solidFill>
              </a:rPr>
              <a:t>B:</a:t>
            </a:r>
            <a:r>
              <a:rPr lang="en-US" altLang="zh-CN" b="1" dirty="0"/>
              <a:t> Well, …is smarter. I think she should get the job.</a:t>
            </a:r>
            <a:endParaRPr lang="en-US" altLang="zh-CN" b="1" dirty="0"/>
          </a:p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A:</a:t>
            </a:r>
            <a:r>
              <a:rPr lang="en-US" altLang="zh-CN" b="1" dirty="0"/>
              <a:t> … is smarter, but I think … is more outgoing.</a:t>
            </a:r>
            <a:endParaRPr lang="zh-CN" altLang="en-US" b="1" dirty="0"/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551384" y="1052736"/>
            <a:ext cx="77771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b="1" dirty="0">
                <a:solidFill>
                  <a:srgbClr val="0000FF"/>
                </a:solidFill>
                <a:latin typeface="+mn-lt"/>
              </a:rPr>
              <a:t>Compare two of your classmates. </a:t>
            </a:r>
            <a:endParaRPr lang="en-US" altLang="zh-CN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810241"/>
            <a:ext cx="2582376" cy="21391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48680"/>
            <a:ext cx="3761558" cy="11522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376" y="1772816"/>
            <a:ext cx="11449272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Ⅰ. </a:t>
            </a:r>
            <a:r>
              <a:rPr lang="zh-CN" altLang="en-US" b="1" dirty="0">
                <a:solidFill>
                  <a:srgbClr val="0000FF"/>
                </a:solidFill>
              </a:rPr>
              <a:t>根据句意及括号内所给单词的提示</a:t>
            </a:r>
            <a:r>
              <a:rPr lang="zh-CN" altLang="en-US" b="1" dirty="0" smtClean="0">
                <a:solidFill>
                  <a:srgbClr val="0000FF"/>
                </a:solidFill>
              </a:rPr>
              <a:t>填空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b="1" dirty="0"/>
              <a:t>1. Julia says she is feeling a lot </a:t>
            </a:r>
            <a:r>
              <a:rPr lang="en-US" altLang="zh-CN" b="1" dirty="0" smtClean="0"/>
              <a:t>____________ (</a:t>
            </a:r>
            <a:r>
              <a:rPr lang="en-US" altLang="zh-CN" b="1" dirty="0"/>
              <a:t>well) today.</a:t>
            </a:r>
            <a:endParaRPr lang="en-US" altLang="zh-CN" b="1" dirty="0"/>
          </a:p>
          <a:p>
            <a:pPr marL="443230" indent="-443230">
              <a:lnSpc>
                <a:spcPct val="130000"/>
              </a:lnSpc>
            </a:pPr>
            <a:r>
              <a:rPr lang="en-US" altLang="zh-CN" b="1" dirty="0"/>
              <a:t>2. Our new schoolbags look similar, </a:t>
            </a:r>
            <a:r>
              <a:rPr lang="en-US" altLang="zh-CN" b="1" dirty="0" smtClean="0"/>
              <a:t>but yours </a:t>
            </a:r>
            <a:r>
              <a:rPr lang="en-US" altLang="zh-CN" b="1" dirty="0"/>
              <a:t>is much </a:t>
            </a:r>
            <a:r>
              <a:rPr lang="en-US" altLang="zh-CN" b="1" dirty="0" smtClean="0"/>
              <a:t>__________________________ (expensive) than </a:t>
            </a:r>
            <a:r>
              <a:rPr lang="en-US" altLang="zh-CN" b="1" dirty="0"/>
              <a:t>mine.</a:t>
            </a:r>
            <a:endParaRPr lang="en-US" altLang="zh-CN" b="1" dirty="0"/>
          </a:p>
          <a:p>
            <a:pPr marL="443230" indent="-443230">
              <a:lnSpc>
                <a:spcPct val="130000"/>
              </a:lnSpc>
            </a:pPr>
            <a:r>
              <a:rPr lang="en-US" altLang="zh-CN" b="1" dirty="0"/>
              <a:t>3. My father says I don't write as </a:t>
            </a:r>
            <a:r>
              <a:rPr lang="en-US" altLang="zh-CN" b="1" dirty="0" smtClean="0"/>
              <a:t>_______________ (</a:t>
            </a:r>
            <a:r>
              <a:rPr lang="en-US" altLang="zh-CN" b="1" dirty="0"/>
              <a:t>carefully) as I did last term</a:t>
            </a:r>
            <a:r>
              <a:rPr lang="en-US" altLang="zh-CN" b="1" dirty="0" smtClean="0"/>
              <a:t>.</a:t>
            </a: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139918" y="2420888"/>
            <a:ext cx="133562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better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6040" y="3645024"/>
            <a:ext cx="554461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expensive/less expensive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5086" y="4280668"/>
            <a:ext cx="182992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carefully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76" y="1700808"/>
            <a:ext cx="11377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3230" indent="-443230">
              <a:lnSpc>
                <a:spcPct val="14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Mary is </a:t>
            </a:r>
            <a:r>
              <a:rPr lang="en-US" altLang="zh-CN" b="1" dirty="0" smtClean="0"/>
              <a:t>_____________________ (</a:t>
            </a:r>
            <a:r>
              <a:rPr lang="en-US" altLang="zh-CN" b="1" dirty="0"/>
              <a:t>friendly) than me, </a:t>
            </a:r>
            <a:r>
              <a:rPr lang="en-US" altLang="zh-CN" b="1" dirty="0" smtClean="0"/>
              <a:t>and she </a:t>
            </a:r>
            <a:r>
              <a:rPr lang="en-US" altLang="zh-CN" b="1" dirty="0"/>
              <a:t>is always there to help others, so </a:t>
            </a:r>
            <a:r>
              <a:rPr lang="en-US" altLang="zh-CN" b="1" dirty="0" smtClean="0"/>
              <a:t>she is ______________ (</a:t>
            </a:r>
            <a:r>
              <a:rPr lang="en-US" altLang="zh-CN" b="1" dirty="0"/>
              <a:t>popular) at school.</a:t>
            </a:r>
            <a:endParaRPr lang="en-US" altLang="zh-CN" b="1" dirty="0"/>
          </a:p>
          <a:p>
            <a:pPr marL="443230" indent="-443230">
              <a:lnSpc>
                <a:spcPct val="140000"/>
              </a:lnSpc>
            </a:pPr>
            <a:r>
              <a:rPr lang="en-US" altLang="zh-CN" b="1" dirty="0"/>
              <a:t>5. My father is getting a little </a:t>
            </a:r>
            <a:r>
              <a:rPr lang="en-US" altLang="zh-CN" b="1" dirty="0" smtClean="0"/>
              <a:t>____________ (</a:t>
            </a:r>
            <a:r>
              <a:rPr lang="en-US" altLang="zh-CN" b="1" dirty="0"/>
              <a:t>fat) than he was five years ago.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07568" y="1800711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friendly/friendlier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2184" y="2492896"/>
            <a:ext cx="2684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popular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7737" y="3861048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fatter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620688"/>
            <a:ext cx="110892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/>
            <a:r>
              <a:rPr lang="en-US" altLang="zh-CN" b="1" dirty="0">
                <a:solidFill>
                  <a:srgbClr val="0000FF"/>
                </a:solidFill>
              </a:rPr>
              <a:t>Ⅱ</a:t>
            </a:r>
            <a:r>
              <a:rPr lang="en-US" altLang="zh-CN" b="1" dirty="0" smtClean="0">
                <a:solidFill>
                  <a:srgbClr val="0000FF"/>
                </a:solidFill>
              </a:rPr>
              <a:t>.</a:t>
            </a:r>
            <a:r>
              <a:rPr lang="zh-CN" altLang="zh-CN" b="1" dirty="0">
                <a:solidFill>
                  <a:srgbClr val="0000FF"/>
                </a:solidFill>
              </a:rPr>
              <a:t>根据短文内容，从方框中选择恰当的单词填空，注意形式变化。</a:t>
            </a:r>
            <a:endParaRPr lang="zh-CN" altLang="zh-CN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456" y="1755752"/>
            <a:ext cx="8405117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95400" y="3140968"/>
            <a:ext cx="113772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i="1" kern="0" dirty="0">
                <a:solidFill>
                  <a:srgbClr val="000000"/>
                </a:solidFill>
              </a:rPr>
              <a:t> </a:t>
            </a:r>
            <a:r>
              <a:rPr lang="en-US" altLang="zh-CN" b="1" i="1" kern="0" dirty="0" smtClean="0">
                <a:solidFill>
                  <a:srgbClr val="000000"/>
                </a:solidFill>
              </a:rPr>
              <a:t>       Amazing </a:t>
            </a:r>
            <a:r>
              <a:rPr lang="en-US" altLang="zh-CN" b="1" i="1" kern="0" dirty="0">
                <a:solidFill>
                  <a:srgbClr val="000000"/>
                </a:solidFill>
              </a:rPr>
              <a:t>China </a:t>
            </a:r>
            <a:r>
              <a:rPr lang="en-US" altLang="zh-CN" b="1" kern="0" dirty="0">
                <a:solidFill>
                  <a:srgbClr val="000000"/>
                </a:solidFill>
              </a:rPr>
              <a:t>(</a:t>
            </a:r>
            <a:r>
              <a:rPr lang="zh-CN" altLang="zh-CN" b="1" kern="0" dirty="0">
                <a:solidFill>
                  <a:srgbClr val="000000"/>
                </a:solidFill>
              </a:rPr>
              <a:t>《厉害了，我的国》</a:t>
            </a:r>
            <a:r>
              <a:rPr lang="en-US" altLang="zh-CN" b="1" kern="0" dirty="0">
                <a:solidFill>
                  <a:srgbClr val="000000"/>
                </a:solidFill>
              </a:rPr>
              <a:t>) is a 90-minute documentary (</a:t>
            </a:r>
            <a:r>
              <a:rPr lang="zh-CN" altLang="zh-CN" b="1" kern="0" dirty="0">
                <a:solidFill>
                  <a:srgbClr val="000000"/>
                </a:solidFill>
              </a:rPr>
              <a:t>纪录片</a:t>
            </a:r>
            <a:r>
              <a:rPr lang="en-US" altLang="zh-CN" b="1" kern="0" dirty="0">
                <a:solidFill>
                  <a:srgbClr val="000000"/>
                </a:solidFill>
              </a:rPr>
              <a:t>) about the development (</a:t>
            </a:r>
            <a:r>
              <a:rPr lang="zh-CN" altLang="zh-CN" b="1" kern="0" dirty="0">
                <a:solidFill>
                  <a:srgbClr val="000000"/>
                </a:solidFill>
              </a:rPr>
              <a:t>发展</a:t>
            </a:r>
            <a:r>
              <a:rPr lang="en-US" altLang="zh-CN" b="1" kern="0" dirty="0">
                <a:solidFill>
                  <a:srgbClr val="000000"/>
                </a:solidFill>
              </a:rPr>
              <a:t>) of China. It tells us how the (1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)___________ </a:t>
            </a:r>
            <a:r>
              <a:rPr lang="en-US" altLang="zh-CN" b="1" kern="0" dirty="0">
                <a:solidFill>
                  <a:srgbClr val="000000"/>
                </a:solidFill>
              </a:rPr>
              <a:t>Chinese people work together and make our dream come true. Many students go to the cinema to see it, though it is a (2)______ movie, not a funny one. </a:t>
            </a:r>
            <a:endParaRPr lang="zh-CN" altLang="zh-CN" b="1" kern="100" dirty="0"/>
          </a:p>
        </p:txBody>
      </p:sp>
      <p:sp>
        <p:nvSpPr>
          <p:cNvPr id="12" name="矩形 11"/>
          <p:cNvSpPr/>
          <p:nvPr/>
        </p:nvSpPr>
        <p:spPr>
          <a:xfrm>
            <a:off x="4223792" y="4293096"/>
            <a:ext cx="2622834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rgbClr val="FF0000"/>
                </a:solidFill>
              </a:rPr>
              <a:t>hard-working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46649" y="5544147"/>
            <a:ext cx="151996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rgbClr val="FF0000"/>
                </a:solidFill>
              </a:rPr>
              <a:t>serious 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5360" y="2132856"/>
            <a:ext cx="11017224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</a:rPr>
              <a:t>These days young men really (3)______ about our country. I think it’s (4)______ necessary for all the students to watch the movie because it helps them to know China (5)______. I asked some students who had seen the movie how they liked it. Here are their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answers.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Li </a:t>
            </a:r>
            <a:r>
              <a:rPr lang="en-US" altLang="zh-CN" b="1" kern="0" dirty="0" err="1">
                <a:solidFill>
                  <a:srgbClr val="000000"/>
                </a:solidFill>
              </a:rPr>
              <a:t>Zhenyu</a:t>
            </a:r>
            <a:r>
              <a:rPr lang="en-US" altLang="zh-CN" b="1" kern="0" dirty="0">
                <a:solidFill>
                  <a:srgbClr val="000000"/>
                </a:solidFill>
              </a:rPr>
              <a:t>, 14, from Xi’an, said, “It was a great movie. The stories in the movie (6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 </a:t>
            </a:r>
            <a:r>
              <a:rPr lang="en-US" altLang="zh-CN" b="1" kern="0" dirty="0">
                <a:solidFill>
                  <a:srgbClr val="000000"/>
                </a:solidFill>
              </a:rPr>
              <a:t>my heart. </a:t>
            </a:r>
            <a:endParaRPr lang="zh-CN" altLang="zh-CN" b="1" kern="100" dirty="0"/>
          </a:p>
        </p:txBody>
      </p:sp>
      <p:sp>
        <p:nvSpPr>
          <p:cNvPr id="10" name="矩形 9"/>
          <p:cNvSpPr/>
          <p:nvPr/>
        </p:nvSpPr>
        <p:spPr>
          <a:xfrm>
            <a:off x="911424" y="764704"/>
            <a:ext cx="8798934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6170971" y="2152765"/>
            <a:ext cx="938077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care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73013" y="2708349"/>
            <a:ext cx="105028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truly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477328" y="3302870"/>
            <a:ext cx="1233030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better</a:t>
            </a:r>
            <a:endParaRPr lang="zh-CN" altLang="zh-CN" sz="2400" b="1" kern="1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896" y="5718412"/>
            <a:ext cx="1574470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touched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67408" y="1196752"/>
            <a:ext cx="7992888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Huang Lei is quite different from his best friend, Larry. Larry is </a:t>
            </a:r>
            <a:r>
              <a:rPr kumimoji="1" lang="en-US" altLang="zh-CN" b="1" dirty="0">
                <a:solidFill>
                  <a:srgbClr val="FF0000"/>
                </a:solidFill>
              </a:rPr>
              <a:t>taller and more outgoing than</a:t>
            </a:r>
            <a:r>
              <a:rPr kumimoji="1" lang="en-US" altLang="zh-CN" b="1" dirty="0"/>
              <a:t> him. Larry is </a:t>
            </a:r>
            <a:r>
              <a:rPr kumimoji="1" lang="en-US" altLang="zh-CN" b="1" dirty="0">
                <a:solidFill>
                  <a:srgbClr val="FF0000"/>
                </a:solidFill>
              </a:rPr>
              <a:t>less 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hard-working </a:t>
            </a:r>
            <a:r>
              <a:rPr kumimoji="1" lang="en-US" altLang="zh-CN" b="1" dirty="0">
                <a:solidFill>
                  <a:srgbClr val="FF0000"/>
                </a:solidFill>
              </a:rPr>
              <a:t>than</a:t>
            </a:r>
            <a:r>
              <a:rPr kumimoji="1" lang="en-US" altLang="zh-CN" b="1" dirty="0"/>
              <a:t> Huang Lei. They both like sports, but Larry </a:t>
            </a:r>
            <a:r>
              <a:rPr kumimoji="1" lang="en-US" altLang="zh-CN" b="1" dirty="0">
                <a:solidFill>
                  <a:srgbClr val="FF0000"/>
                </a:solidFill>
              </a:rPr>
              <a:t>plays tennis better</a:t>
            </a:r>
            <a:r>
              <a:rPr kumimoji="1" lang="en-US" altLang="zh-CN" b="1" dirty="0"/>
              <a:t>, so he always wins. Larry often says, “My best friend helps to bring out the best in me.” </a:t>
            </a:r>
            <a:endParaRPr kumimoji="1"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772816"/>
            <a:ext cx="3515883" cy="26369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79143" y="4509120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Huang Lei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844824"/>
            <a:ext cx="1116124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</a:rPr>
              <a:t>From then on, I (7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kern="0" dirty="0">
                <a:solidFill>
                  <a:srgbClr val="000000"/>
                </a:solidFill>
              </a:rPr>
              <a:t>to work harder than before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.”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Zhang </a:t>
            </a:r>
            <a:r>
              <a:rPr lang="en-US" altLang="zh-CN" b="1" kern="0" dirty="0">
                <a:solidFill>
                  <a:srgbClr val="000000"/>
                </a:solidFill>
              </a:rPr>
              <a:t>Cheng, 15, from Beijing, said, “The movie shows that China progressed (</a:t>
            </a:r>
            <a:r>
              <a:rPr lang="zh-CN" altLang="zh-CN" b="1" kern="0" dirty="0">
                <a:solidFill>
                  <a:srgbClr val="000000"/>
                </a:solidFill>
              </a:rPr>
              <a:t>进步</a:t>
            </a:r>
            <a:r>
              <a:rPr lang="en-US" altLang="zh-CN" b="1" kern="0" dirty="0">
                <a:solidFill>
                  <a:srgbClr val="000000"/>
                </a:solidFill>
              </a:rPr>
              <a:t>) quickly in (8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kern="0" dirty="0">
                <a:solidFill>
                  <a:srgbClr val="000000"/>
                </a:solidFill>
              </a:rPr>
              <a:t>ways. I’m proud (</a:t>
            </a:r>
            <a:r>
              <a:rPr lang="zh-CN" altLang="zh-CN" b="1" kern="0" dirty="0">
                <a:solidFill>
                  <a:srgbClr val="000000"/>
                </a:solidFill>
              </a:rPr>
              <a:t>骄傲的</a:t>
            </a:r>
            <a:r>
              <a:rPr lang="en-US" altLang="zh-CN" b="1" kern="0" dirty="0">
                <a:solidFill>
                  <a:srgbClr val="000000"/>
                </a:solidFill>
              </a:rPr>
              <a:t>) to be Chinese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.”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Song </a:t>
            </a:r>
            <a:r>
              <a:rPr lang="en-US" altLang="zh-CN" b="1" kern="0" dirty="0" err="1">
                <a:solidFill>
                  <a:srgbClr val="000000"/>
                </a:solidFill>
              </a:rPr>
              <a:t>Qingqing</a:t>
            </a:r>
            <a:r>
              <a:rPr lang="en-US" altLang="zh-CN" b="1" kern="0" dirty="0">
                <a:solidFill>
                  <a:srgbClr val="000000"/>
                </a:solidFill>
              </a:rPr>
              <a:t>, 18, from Shanghai, said, “I remembered an old (9)______: Where there is a will, there is a way. In (10)______, I’m sure we Chinese people all work hard to make China a greater country in the future.”</a:t>
            </a:r>
            <a:endParaRPr lang="zh-CN" altLang="zh-CN" b="1" kern="100" dirty="0"/>
          </a:p>
        </p:txBody>
      </p:sp>
      <p:sp>
        <p:nvSpPr>
          <p:cNvPr id="3" name="矩形 2"/>
          <p:cNvSpPr/>
          <p:nvPr/>
        </p:nvSpPr>
        <p:spPr>
          <a:xfrm>
            <a:off x="1199456" y="509596"/>
            <a:ext cx="8640960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151784" y="1844824"/>
            <a:ext cx="152958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decided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28248" y="2996952"/>
            <a:ext cx="1710725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different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07568" y="4770499"/>
            <a:ext cx="1301959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saying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09388" y="5382231"/>
            <a:ext cx="845103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fact</a:t>
            </a:r>
            <a:endParaRPr lang="zh-CN" altLang="zh-CN" sz="2400" b="1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2"/>
          <p:cNvSpPr>
            <a:spLocks noChangeArrowheads="1"/>
          </p:cNvSpPr>
          <p:nvPr/>
        </p:nvSpPr>
        <p:spPr bwMode="auto">
          <a:xfrm>
            <a:off x="1703512" y="2636912"/>
            <a:ext cx="907300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Think of your best friend</a:t>
            </a:r>
            <a:r>
              <a:rPr lang="en-US" altLang="zh-CN" b="1" dirty="0" smtClean="0"/>
              <a:t>. Write </a:t>
            </a:r>
            <a:r>
              <a:rPr lang="en-US" altLang="zh-CN" b="1" dirty="0"/>
              <a:t>down two ways in which you are similar</a:t>
            </a:r>
            <a:r>
              <a:rPr lang="en-US" altLang="zh-CN" b="1" dirty="0" smtClean="0"/>
              <a:t>, and </a:t>
            </a:r>
            <a:r>
              <a:rPr lang="en-US" altLang="zh-CN" b="1" dirty="0"/>
              <a:t>two ways in </a:t>
            </a:r>
            <a:r>
              <a:rPr lang="en-US" altLang="zh-CN" b="1" dirty="0" smtClean="0"/>
              <a:t>which you are different.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217975"/>
            <a:ext cx="4968552" cy="12029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67408" y="692696"/>
            <a:ext cx="1051316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Mary Smith’s favorite saying is, “A true friend reaches for your hand and touches your heart.” Her best friend Carol is really kind and very funny. In fact, she’s </a:t>
            </a:r>
            <a:r>
              <a:rPr kumimoji="1" lang="en-US" altLang="zh-CN" b="1" dirty="0">
                <a:solidFill>
                  <a:srgbClr val="FF0000"/>
                </a:solidFill>
              </a:rPr>
              <a:t>funnier than</a:t>
            </a:r>
            <a:r>
              <a:rPr kumimoji="1" lang="en-US" altLang="zh-CN" b="1" dirty="0"/>
              <a:t> anyone </a:t>
            </a:r>
            <a:r>
              <a:rPr kumimoji="1" lang="en-US" altLang="zh-CN" b="1" dirty="0" smtClean="0"/>
              <a:t>Mary </a:t>
            </a:r>
            <a:r>
              <a:rPr kumimoji="1" lang="en-US" altLang="zh-CN" b="1" dirty="0"/>
              <a:t>knows. Mary broke her arm last year but Carol made her laugh and feel </a:t>
            </a:r>
            <a:r>
              <a:rPr kumimoji="1" lang="en-US" altLang="zh-CN" b="1" dirty="0">
                <a:solidFill>
                  <a:srgbClr val="FF0000"/>
                </a:solidFill>
              </a:rPr>
              <a:t>better</a:t>
            </a:r>
            <a:r>
              <a:rPr kumimoji="1" lang="en-US" altLang="zh-CN" b="1" dirty="0"/>
              <a:t>. They can talk about and share everything. </a:t>
            </a:r>
            <a:endParaRPr kumimoji="1"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789040"/>
            <a:ext cx="3168352" cy="2376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52184" y="6131835"/>
            <a:ext cx="2509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Mary Smith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1024255" y="-26670"/>
            <a:ext cx="1095565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Look at the chart </a:t>
            </a:r>
            <a:r>
              <a:rPr lang="en-US" altLang="zh-CN" sz="2800" b="1" dirty="0" smtClean="0"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below about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Wang </a:t>
            </a: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Lingling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and Liu </a:t>
            </a: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Lili.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sz="28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They are best friends.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Try to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compare(</a:t>
            </a:r>
            <a:r>
              <a:rPr lang="zh-CN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比较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 them. </a:t>
            </a:r>
            <a:endParaRPr lang="en-US" altLang="zh-CN" sz="28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040311" y="2061736"/>
            <a:ext cx="4114775" cy="2404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Wang </a:t>
            </a:r>
            <a:r>
              <a:rPr kumimoji="1" lang="en-US" altLang="zh-CN" b="1" dirty="0" err="1" smtClean="0"/>
              <a:t>Lingling’s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/>
              <a:t>best friend is Liu </a:t>
            </a:r>
            <a:r>
              <a:rPr kumimoji="1" lang="en-US" altLang="zh-CN" b="1" dirty="0" err="1"/>
              <a:t>Lili</a:t>
            </a:r>
            <a:r>
              <a:rPr kumimoji="1" lang="en-US" altLang="zh-CN" b="1" dirty="0"/>
              <a:t>. They are both tall, but …</a:t>
            </a:r>
            <a:endParaRPr kumimoji="1" lang="en-US" altLang="zh-CN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7860" y="1844442"/>
          <a:ext cx="619268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335"/>
                <a:gridCol w="3131353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en-US" altLang="zh-CN" sz="28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Lingling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 Lili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tall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tall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2long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straight</a:t>
                      </a:r>
                      <a:r>
                        <a:rPr lang="en-US" altLang="zh-CN" sz="2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short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straight</a:t>
                      </a:r>
                      <a:r>
                        <a:rPr lang="en-US" altLang="zh-CN" sz="2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likes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reading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popular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popular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outgoing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outgoing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serious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funny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hard-working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smart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7" y="620688"/>
            <a:ext cx="681558" cy="681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40384" y="2103693"/>
            <a:ext cx="3998488" cy="363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_____________________________________________________________________________________________________</a:t>
            </a:r>
            <a:endParaRPr lang="zh-CN" altLang="en-US" dirty="0"/>
          </a:p>
        </p:txBody>
      </p:sp>
      <p:sp>
        <p:nvSpPr>
          <p:cNvPr id="6" name="左大括号 5"/>
          <p:cNvSpPr/>
          <p:nvPr/>
        </p:nvSpPr>
        <p:spPr>
          <a:xfrm>
            <a:off x="1271270" y="2420620"/>
            <a:ext cx="647700" cy="10083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199515" y="3933190"/>
            <a:ext cx="647700" cy="14928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1770" y="260223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外貌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180" y="433197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性格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5425" y="331089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爱好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59115" y="4509135"/>
            <a:ext cx="3812540" cy="127254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0100" indent="-8001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652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735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812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83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=Both of them are tall.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=They both are tall.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775" y="5535295"/>
            <a:ext cx="283718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行为习惯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生活、学习态度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  <p:bldP spid="7" grpId="0" bldLvl="0" animBg="1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3" name="Group 33"/>
          <p:cNvGraphicFramePr>
            <a:graphicFrameLocks noGrp="1"/>
          </p:cNvGraphicFramePr>
          <p:nvPr/>
        </p:nvGraphicFramePr>
        <p:xfrm>
          <a:off x="767965" y="2132626"/>
          <a:ext cx="6178550" cy="4198620"/>
        </p:xfrm>
        <a:graphic>
          <a:graphicData uri="http://schemas.openxmlformats.org/drawingml/2006/table">
            <a:tbl>
              <a:tblPr/>
              <a:tblGrid>
                <a:gridCol w="2870835"/>
                <a:gridCol w="3307715"/>
              </a:tblGrid>
              <a:tr h="904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friend who is similar to 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friend who is different from 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Name: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Name: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52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727326" y="3803500"/>
            <a:ext cx="3527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funny and popular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53361" y="3803501"/>
            <a:ext cx="392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tall and thin 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53362" y="4307557"/>
            <a:ext cx="3976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likes reading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727325" y="4307556"/>
            <a:ext cx="32750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is good at sports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753362" y="4811613"/>
            <a:ext cx="42116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 and serious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727326" y="4856831"/>
            <a:ext cx="2916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speaks loudly 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3362" y="5315669"/>
            <a:ext cx="2916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hard-working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727326" y="5315668"/>
            <a:ext cx="1800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53361" y="5748015"/>
            <a:ext cx="4127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0000"/>
                </a:solidFill>
                <a:cs typeface="Times New Roman" panose="02020603050405020304" pitchFamily="18" charset="0"/>
              </a:rPr>
              <a:t>has good grades</a:t>
            </a:r>
            <a:endParaRPr lang="en-US" altLang="zh-CN" sz="3000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727325" y="5719439"/>
            <a:ext cx="3816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 good listener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66" name="Rectangle 12"/>
          <p:cNvSpPr>
            <a:spLocks noChangeArrowheads="1"/>
          </p:cNvSpPr>
          <p:nvPr/>
        </p:nvSpPr>
        <p:spPr bwMode="auto">
          <a:xfrm>
            <a:off x="1127448" y="685372"/>
            <a:ext cx="10645823" cy="18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Make notes about two of your friends.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One friend should be similar to you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;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other friend should be different.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" y="763439"/>
            <a:ext cx="681558" cy="681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16840"/>
            <a:ext cx="3235960" cy="869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1306751" y="188640"/>
            <a:ext cx="10585548" cy="17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Read the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job ad(advertisement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广告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 Then compare two of your classmates. Decide which classmate is better for the job. 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" y="602025"/>
            <a:ext cx="902806" cy="9028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72816"/>
            <a:ext cx="6705150" cy="45351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6024245" y="2564765"/>
            <a:ext cx="1080135" cy="5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744335" y="3357245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3216275" y="36449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3432175" y="5013325"/>
            <a:ext cx="1656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5628005" y="6021070"/>
            <a:ext cx="162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408" y="2276872"/>
            <a:ext cx="11161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I’m more outgoing than my </a:t>
            </a:r>
            <a:r>
              <a:rPr lang="en-US" altLang="zh-CN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sister.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8038</Words>
  <Application>WPS 演示</Application>
  <PresentationFormat>宽屏</PresentationFormat>
  <Paragraphs>385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267</cp:revision>
  <dcterms:created xsi:type="dcterms:W3CDTF">2013-03-17T02:35:00Z</dcterms:created>
  <dcterms:modified xsi:type="dcterms:W3CDTF">2024-10-14T01:41:12Z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599FDBA6E4CD4483A930097088522372_12</vt:lpwstr>
  </property>
  <property fmtid="{D5CDD505-2E9C-101B-9397-08002B2CF9AE}" pid="3" name="KSOProductBuildVer">
    <vt:lpwstr>2052-12.1.0.17440</vt:lpwstr>
  </property>
</Properties>
</file>